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997" autoAdjust="0"/>
    <p:restoredTop sz="94610"/>
  </p:normalViewPr>
  <p:slideViewPr>
    <p:cSldViewPr snapToGrid="0" snapToObjects="1">
      <p:cViewPr varScale="1">
        <p:scale>
          <a:sx n="102" d="100"/>
          <a:sy n="102" d="100"/>
        </p:scale>
        <p:origin x="15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388b567f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混淆基因工程与蛋白质工程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5f93c0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蛋白质工程的原理和流程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4e8c308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蛋白质工程和基因工程的综合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88b567f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 混淆基因工程与蛋白质工程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f09e13888ed3ec664a45a4#tid=68f7475cba80cb000ac8e29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  选择性必修3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914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生物技术与工程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2.png"/><Relationship Id="rId1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15.png"/><Relationship Id="rId1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9_1#621606ea2?pid=60887f116&amp;color=0,0,0&amp;vtp=1&amp;bt=1&amp;bbb=1&amp;hb=1"/>
          <p:cNvSpPr/>
          <p:nvPr/>
        </p:nvSpPr>
        <p:spPr>
          <a:xfrm>
            <a:off x="722376" y="969264"/>
            <a:ext cx="10753344" cy="13134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（3）若想通过乳腺生物反应器来实现速效胰岛素的批量生产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，则需要将新的胰岛素基因与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等调控元件重组在一起，用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的方法，导入哺乳动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物如羊的受精卵中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，培育出转基因动物，待其进入泌乳期，其乳汁中即含速效胰岛素。</a:t>
            </a:r>
            <a:endParaRPr lang="en-US" altLang="zh-CN" sz="2000" dirty="0"/>
          </a:p>
        </p:txBody>
      </p:sp>
      <p:sp>
        <p:nvSpPr>
          <p:cNvPr id="3" name="QB_6_AN.20_1#621606ea2.blank?pid=60887f116&amp;color=0,0,0&amp;vpa=10&amp;vtp=1&amp;bbb=1"/>
          <p:cNvSpPr/>
          <p:nvPr/>
        </p:nvSpPr>
        <p:spPr>
          <a:xfrm>
            <a:off x="795401" y="1388364"/>
            <a:ext cx="3740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乳腺中特异表达的基因的启动子</a:t>
            </a:r>
            <a:endParaRPr lang="en-US" altLang="zh-CN" sz="2000" dirty="0"/>
          </a:p>
        </p:txBody>
      </p:sp>
      <p:sp>
        <p:nvSpPr>
          <p:cNvPr id="4" name="QB_6_AN.21_1#621606ea2.blank?pid=60887f116&amp;color=0,0,0&amp;vpa=11&amp;vtp=1&amp;bbb=1"/>
          <p:cNvSpPr/>
          <p:nvPr/>
        </p:nvSpPr>
        <p:spPr>
          <a:xfrm>
            <a:off x="7716901" y="1388364"/>
            <a:ext cx="1200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显微注射</a:t>
            </a:r>
            <a:endParaRPr lang="en-US" altLang="zh-CN" sz="2000" dirty="0"/>
          </a:p>
        </p:txBody>
      </p:sp>
      <p:sp>
        <p:nvSpPr>
          <p:cNvPr id="5" name="QB_6_AS.22_1#621606ea2?vop=1&amp;pid=60887f116&amp;color=0,0,0&amp;vtp=1&amp;bbb=1&amp;hb=1"/>
          <p:cNvSpPr/>
          <p:nvPr/>
        </p:nvSpPr>
        <p:spPr>
          <a:xfrm>
            <a:off x="722376" y="2383536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若想通过乳腺生物反应器来实现速效胰岛素的批量生产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，则需要将新的胰岛素基因与乳腺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中特异表达的基因的启动子等调控元件重组在一起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，用显微注射的方法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，导入哺乳动物如羊的受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精卵中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，培育出转基因动物，待其进入泌乳期，其乳汁中即含速效胰岛素。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3_1#5efec0632?pid=60887f116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（4）若要比较速效胰岛素和天然胰岛素的疗效差异，请以糖尿病模型鼠为实验材料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，简要写出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实验设计思路：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____________________________________________________________________________________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N.24_1#5efec0632.blank?pid=60887f116&amp;color=0,0,0&amp;vpa=12&amp;vtp=1&amp;bbb=1&amp;hb=1"/>
          <p:cNvSpPr/>
          <p:nvPr/>
        </p:nvSpPr>
        <p:spPr>
          <a:xfrm>
            <a:off x="722377" y="1391100"/>
            <a:ext cx="10749631" cy="13134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将生理状况相同的糖尿病模型鼠随机均分为三组，一组皮下注射适量速效胰岛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素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，一组皮下注射等量天然胰岛素，一组皮下注射等量生理盐水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，定时检测三组糖尿病模型鼠的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血糖情况</a:t>
            </a:r>
            <a:endParaRPr lang="en-US" altLang="zh-CN" sz="2000" dirty="0"/>
          </a:p>
        </p:txBody>
      </p:sp>
      <p:sp>
        <p:nvSpPr>
          <p:cNvPr id="4" name="QB_6_AS.25_1#5efec0632?vop=1&amp;pid=60887f116&amp;color=0,0,0&amp;vtp=1&amp;bbb=1&amp;hb=1"/>
          <p:cNvSpPr/>
          <p:nvPr/>
        </p:nvSpPr>
        <p:spPr>
          <a:xfrm>
            <a:off x="722376" y="2836995"/>
            <a:ext cx="10753344" cy="907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本实验的自变量是胰岛素的种类（速效胰岛素和天然胰岛素），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检测指标是鼠的血糖情况，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实验思路见答案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6_1#fee4a0cb3?pid=388b567fd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[河南驻马店高中2025高二期中]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下列关于蛋白质工程和基因工程的叙述，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7_1#fee4a0cb3.bracket?pid=388b567fd&amp;color=0,0,0&amp;vpa=13&amp;vtp=1"/>
          <p:cNvSpPr/>
          <p:nvPr/>
        </p:nvSpPr>
        <p:spPr>
          <a:xfrm>
            <a:off x="10404539" y="96926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6_BD.26_2#fee4a0cb3.choices?pid=388b567fd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A.蛋白质工程的直接操作对象是蛋白质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.基因工程原则上只能生产自然界中已存在的蛋白质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.蛋白质工程既能改造现有的蛋白质，又能制造新的蛋白质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.蛋白质工程是在基因工程基础上延伸出来的第二代基因工程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8_1#fee4a0cb3?vop=1&amp;pid=388b567fd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蛋白质工程的直接操作对象是基因，A错误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；基因工程原则上只能生产自然界中已存在的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蛋白质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，B正确；蛋白质工程通过改造或合成基因，来改造现有的蛋白质，或制造新的蛋白质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；蛋白质工程是在基因工程基础上延伸出来的第二代基因工程，D正确。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EX.29_1#fee4a0cb3?vop=1&amp;pid=388b567fd&amp;color=0,0,0&amp;vtp=1&amp;bt=1&amp;bbb=1"/>
          <p:cNvSpPr/>
          <p:nvPr/>
        </p:nvSpPr>
        <p:spPr>
          <a:xfrm>
            <a:off x="722376" y="972000"/>
            <a:ext cx="10753344" cy="7451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【易错警示】</a:t>
            </a:r>
            <a:endParaRPr lang="en-US" altLang="zh-CN" sz="2000" dirty="0"/>
          </a:p>
          <a:p>
            <a:pPr latinLnBrk="1">
              <a:lnSpc>
                <a:spcPts val="30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蛋白质工程与基因工程的区别与联系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QC_6_EX.29_2#fee4a0cb3?colgroup=5,18,15&amp;vop=1&amp;pid=388b567fd&amp;color=0,0,0&amp;vtp=1&amp;bbb=1&amp;hb=1"/>
              <p:cNvGraphicFramePr>
                <a:graphicFrameLocks noGrp="1"/>
              </p:cNvGraphicFramePr>
              <p:nvPr/>
            </p:nvGraphicFramePr>
            <p:xfrm>
              <a:off x="722376" y="1847792"/>
              <a:ext cx="10707624" cy="4256747"/>
            </p:xfrm>
            <a:graphic>
              <a:graphicData uri="http://schemas.openxmlformats.org/drawingml/2006/table">
                <a:tbl>
                  <a:tblPr/>
                  <a:tblGrid>
                    <a:gridCol w="841248"/>
                    <a:gridCol w="731520"/>
                    <a:gridCol w="4946904"/>
                    <a:gridCol w="4187952"/>
                  </a:tblGrid>
                  <a:tr h="398446"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蛋白质工程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基因工程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03399">
                    <a:tc rowSpan="4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区别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原理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中心法则的逆推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基因重组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522140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过程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预期蛋白质功能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→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设计预期的蛋白质结构</a:t>
                          </a:r>
                          <a:endParaRPr lang="en-US" altLang="zh-CN" sz="2000" b="0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→</m:t>
                              </m:r>
                            </m:oMath>
                          </a14:m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推测应有的氨基酸序列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→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找到并改变相</a:t>
                          </a:r>
                          <a:endParaRPr lang="en-US" altLang="zh-CN" sz="2000" b="0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对应的脱氧核苷酸序列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（基因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）或合成新</a:t>
                          </a:r>
                          <a:endParaRPr lang="en-US" altLang="zh-CN" sz="2000" b="0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的基因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→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获得所需要的蛋白质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获取目的基因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→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构建基因表达载体</a:t>
                          </a:r>
                          <a:endParaRPr lang="en-US" altLang="zh-CN" sz="2000" b="0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→</m:t>
                              </m:r>
                            </m:oMath>
                          </a14:m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将目的基因导入受体细胞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>
                                  <a:solidFill>
                                    <a:srgbClr val="000000"/>
                                  </a:solidFill>
                                  <a:latin typeface="Cambria Math" panose="02040503050406030204" pitchFamily="34" charset="0"/>
                                  <a:ea typeface="Cambria Math" panose="02040503050406030204" pitchFamily="34" charset="-122"/>
                                  <a:cs typeface="Cambria Math" panose="02040503050406030204" pitchFamily="34" charset="-120"/>
                                </a:rPr>
                                <m:t>→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目的</a:t>
                          </a:r>
                          <a:endParaRPr lang="en-US" altLang="zh-CN" sz="2000" b="0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基因的检测与鉴定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777441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实质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定向改造现有蛋白质或制造人类所需要的</a:t>
                          </a:r>
                          <a:endParaRPr lang="en-US" altLang="zh-CN" sz="2000" b="0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新的蛋白质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定向改造生物的遗传特性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以获得</a:t>
                          </a:r>
                          <a:endParaRPr lang="en-US" altLang="zh-CN" sz="2000" b="0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人类所需的生物类型或生物产品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03399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结果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可以生产自然界中没有的蛋白质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生产自然界中已有的蛋白质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708818"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联系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 err="1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蛋白质工程是在基因工程的基础上延伸出的第二代基因工程</a:t>
                          </a:r>
                          <a:r>
                            <a:rPr lang="en-US" altLang="zh-CN" sz="2000" b="0" i="0" spc="-100" dirty="0" err="1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，</a:t>
                          </a:r>
                          <a:r>
                            <a:rPr lang="en-US" altLang="zh-CN" sz="2000" b="0" i="0" dirty="0" err="1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两者都需要在分子</a:t>
                          </a:r>
                          <a:endParaRPr lang="en-US" altLang="zh-CN" sz="2000" b="0" i="0" dirty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 err="1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水平上对基因进行操作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QC_6_EX.29_2#fee4a0cb3?colgroup=5,18,15&amp;vop=1&amp;pid=388b567fd&amp;color=0,0,0&amp;vtp=1&amp;bbb=1&amp;hb=1"/>
              <p:cNvGraphicFramePr>
                <a:graphicFrameLocks noGrp="1"/>
              </p:cNvGraphicFramePr>
              <p:nvPr/>
            </p:nvGraphicFramePr>
            <p:xfrm>
              <a:off x="722376" y="1847792"/>
              <a:ext cx="10707624" cy="4256747"/>
            </p:xfrm>
            <a:graphic>
              <a:graphicData uri="http://schemas.openxmlformats.org/drawingml/2006/table">
                <a:tbl>
                  <a:tblPr/>
                  <a:tblGrid>
                    <a:gridCol w="841248"/>
                    <a:gridCol w="731520"/>
                    <a:gridCol w="4946904"/>
                    <a:gridCol w="4187952"/>
                  </a:tblGrid>
                  <a:tr h="398446"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蛋白质工程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基因工程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03399">
                    <a:tc rowSpan="4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区别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原理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中心法则的逆推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基因重组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562100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过程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  <a:tr h="777441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实质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定向改造现有蛋白质或制造人类所需要的</a:t>
                          </a:r>
                          <a:endParaRPr lang="en-US" altLang="zh-CN" sz="2000" b="0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新的蛋白质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定向改造生物的遗传特性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以获得</a:t>
                          </a:r>
                          <a:endParaRPr lang="en-US" altLang="zh-CN" sz="2000" b="0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人类所需的生物类型或生物产品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03399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结果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可以生产自然界中没有的蛋白质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生产自然界中已有的蛋白质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708818"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联系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 err="1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蛋白质工程是在基因工程的基础上延伸出的第二代基因工程</a:t>
                          </a:r>
                          <a:r>
                            <a:rPr lang="en-US" altLang="zh-CN" sz="2000" b="0" i="0" spc="-100" dirty="0" err="1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，</a:t>
                          </a:r>
                          <a:r>
                            <a:rPr lang="en-US" altLang="zh-CN" sz="2000" b="0" i="0" dirty="0" err="1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两者都需要在分子</a:t>
                          </a:r>
                          <a:endParaRPr lang="en-US" altLang="zh-CN" sz="2000" b="0" i="0" dirty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 err="1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水平上对基因进行操作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4ff52ee65.fixed?pid=97e2e7894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3#4ff52ee65.fixed?pid=97e2e7894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第4节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蛋白质工程的原理和应用</a:t>
            </a:r>
            <a:endParaRPr lang="en-US" altLang="zh-CN" sz="4400" dirty="0"/>
          </a:p>
        </p:txBody>
      </p:sp>
      <p:pic>
        <p:nvPicPr>
          <p:cNvPr id="4" name="C_3#4ff52ee65.fixed?pid=97e2e7894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4ff52ee65.fixed?pid=97e2e7894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_1#0183ea2cb?pid=65f93c0d9&amp;color=0,0,0&amp;vtp=1&amp;bt=1&amp;bbb=1&amp;hb=1"/>
              <p:cNvSpPr/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[河北石家庄七县2025高二联考]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天然胰岛素易形成二聚体或六聚体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，皮下注射胰岛素后往往要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经历一个逐渐解离为单体的过程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，这在一定程度上延缓了疗效。科研人员发现，将胰岛素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的脯氨酸替换为天冬氨酸或与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位的赖氨酸交换位置，可有效抑制胰岛素的聚合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，由此研发出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的速效胰岛素类似物产品已经在临床上广泛应用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下列叙述正确的是(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_1#0183ea2cb?pid=65f93c0d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r="-1175" b="-2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_1#0183ea2cb.bracket?pid=65f93c0d9&amp;color=0,0,0&amp;vpa=1&amp;vtp=1"/>
          <p:cNvSpPr/>
          <p:nvPr/>
        </p:nvSpPr>
        <p:spPr>
          <a:xfrm>
            <a:off x="8529701" y="23245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_2#0183ea2cb.choices?pid=65f93c0d9&amp;color=0,0,0&amp;vtp=1&amp;bbb=1"/>
          <p:cNvSpPr/>
          <p:nvPr/>
        </p:nvSpPr>
        <p:spPr>
          <a:xfrm>
            <a:off x="722376" y="2791274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A.该工程属于蛋白质工程，只能改造自然界中已存在的蛋白质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.胰岛素改造的基本思路与天然蛋白质的合成过程相同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.替换氨基酸时需要用特定的蛋白酶将特定部位的肽键水解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.胰岛素类似物（蛋白质）想要达到预设的疗效，还需检测其高级结构是否正确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0183ea2cb?vop=1&amp;pid=65f93c0d9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该工程通过改造天然胰岛素的基因来改造其氨基酸序列，属于蛋白质工程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，蛋白质工程既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可以改造自然界中已存在的蛋白质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，也可以制造新的蛋白质，A错误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；天然蛋白质的合成过程是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按照中心法则进行的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，蛋白质工程的基本思路与中心法则相反，B错误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；蛋白质工程的实质是通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过改造或合成基因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，来改造现有蛋白质，或制造一种新的蛋白质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，而非用特定的蛋白酶将特定部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位的肽键水解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，C错误；蛋白质发挥功能必须依赖正确的高级结构，D正确。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23617a47d?pid=65f93c0d9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2.水蛭是我国传统的中药材，主要药理成分水蛭素为水蛭蛋白中的重要成分之一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，具有良好的抗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凝血作用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。拟通过蛋白质工程改造水蛭素结构（用赖氨酸替换第47位的天冬酰胺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），提高其抗凝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血活性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。蛋白质工程流程如图所示。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下列关于蛋白质工程的叙述正确的是(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pic>
        <p:nvPicPr>
          <p:cNvPr id="3" name="QC_5_BD.4_2#23617a47d?pid=65f93c0d9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10128" y="2408877"/>
            <a:ext cx="5577840" cy="95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AN.5_1#23617a47d.bracket?pid=65f93c0d9&amp;color=0,0,0&amp;vpa=2&amp;vtp=1"/>
          <p:cNvSpPr/>
          <p:nvPr/>
        </p:nvSpPr>
        <p:spPr>
          <a:xfrm>
            <a:off x="9050401" y="18673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4_3#23617a47d.choices?pid=65f93c0d9&amp;color=0,0,0&amp;vtp=1&amp;bbb=1"/>
              <p:cNvSpPr/>
              <p:nvPr/>
            </p:nvSpPr>
            <p:spPr>
              <a:xfrm>
                <a:off x="722376" y="3488377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A.蛋白质工程是在分子水平上对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分子直接进行操作，定向改变分子的结构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.图中的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为蛋白质，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对应的单体序列都是唯一的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.通过蛋白质工程改造的水蛭素，其基因的碱基序列未发生改变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.蛋白质工程改造水蛭素过程中不涉及中心法则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4_3#23617a47d.choices?pid=65f93c0d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488377"/>
                <a:ext cx="10753344" cy="1796034"/>
              </a:xfrm>
              <a:prstGeom prst="rect">
                <a:avLst/>
              </a:prstGeom>
              <a:blipFill rotWithShape="1">
                <a:blip r:embed="rId2"/>
                <a:stretch>
                  <a:fillRect l="-4" t="-18" b="-25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6_1#23617a47d?vop=1&amp;pid=65f93c0d9&amp;color=0,0,0&amp;vtp=1&amp;bt=1&amp;bbb=1&amp;hb=1"/>
              <p:cNvSpPr/>
              <p:nvPr/>
            </p:nvSpPr>
            <p:spPr>
              <a:xfrm>
                <a:off x="722376" y="972000"/>
                <a:ext cx="10753344" cy="2253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蛋白质工程直接操作的对象是基因，是在分子水平上对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分子直接进行操作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，定向改变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分子的结构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，A正确；图中的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mRNA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为具有氨基酸序列的多肽链，但密码子具有简并性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对应的单体序列不都是唯一的，B错误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；通过蛋白质工程改造的水蛭素的氨基酸序列发生了改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，故其基因的碱基序列发生了改变，C错误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；蛋白质工程需要改造的基因进行表达得到目标蛋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，涉及了中心法则，D错误。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6_1#23617a47d?vop=1&amp;pid=65f93c0d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532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673" b="-19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7_1#60887f116?pid=a4e8c3088&amp;color=0,0,0&amp;vtp=1&amp;bt=1&amp;bbb=1&amp;hb=1"/>
          <p:cNvSpPr/>
          <p:nvPr/>
        </p:nvSpPr>
        <p:spPr>
          <a:xfrm>
            <a:off x="722376" y="972000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3.天然胰岛素制剂易形成二聚体或六聚体，皮下注射后往往需要经历逐渐解聚的过程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，这在一定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程度上延缓了其疗效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。科研人员研制出了速效胰岛素，研发流程如图所示。回答下列问题：</a:t>
            </a:r>
            <a:endParaRPr lang="en-US" altLang="zh-CN" sz="2000" dirty="0"/>
          </a:p>
        </p:txBody>
      </p:sp>
      <p:pic>
        <p:nvPicPr>
          <p:cNvPr id="3" name="QO_5_BD.7_2#60887f116?pid=a4e8c308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85032" y="1961203"/>
            <a:ext cx="4828032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BD.8_1#defe485b1?pid=60887f116&amp;color=0,0,0&amp;vtp=1&amp;bbb=1&amp;hb=1"/>
              <p:cNvSpPr/>
              <p:nvPr/>
            </p:nvSpPr>
            <p:spPr>
              <a:xfrm>
                <a:off x="722376" y="3688403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（1）据图可知，速效胰岛素的研发流程遵循蛋白质工程的基本思路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，即从预期的蛋白质功能出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→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→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获得所需要的蛋白质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。速效胰岛素的生产过程遵循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法则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B_6_BD.8_1#defe485b1?pid=60887f11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688403"/>
                <a:ext cx="10753344" cy="1300353"/>
              </a:xfrm>
              <a:prstGeom prst="rect">
                <a:avLst/>
              </a:prstGeom>
              <a:blipFill rotWithShape="1">
                <a:blip r:embed="rId2"/>
                <a:stretch>
                  <a:fillRect l="-4" t="-25" r="-1724" b="-35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6_AN.9_1#defe485b1.blank?pid=60887f116&amp;color=0,0,0&amp;vpa=3&amp;vtp=1&amp;bbb=1"/>
          <p:cNvSpPr/>
          <p:nvPr/>
        </p:nvSpPr>
        <p:spPr>
          <a:xfrm>
            <a:off x="1325626" y="4107503"/>
            <a:ext cx="2724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设计预期的蛋白质结构</a:t>
            </a:r>
            <a:endParaRPr lang="en-US" altLang="zh-CN" sz="2000" dirty="0"/>
          </a:p>
        </p:txBody>
      </p:sp>
      <p:sp>
        <p:nvSpPr>
          <p:cNvPr id="6" name="QB_6_AN.10_1#defe485b1.blank?pid=60887f116&amp;color=0,0,0&amp;vpa=4&amp;vtp=1&amp;bbb=1"/>
          <p:cNvSpPr/>
          <p:nvPr/>
        </p:nvSpPr>
        <p:spPr>
          <a:xfrm>
            <a:off x="4459351" y="4107503"/>
            <a:ext cx="2724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推测应有的氨基酸序列</a:t>
            </a:r>
            <a:endParaRPr lang="en-US" altLang="zh-CN" sz="2000" dirty="0"/>
          </a:p>
        </p:txBody>
      </p:sp>
      <p:sp>
        <p:nvSpPr>
          <p:cNvPr id="7" name="QB_6_AN.11_1#defe485b1.blank?pid=60887f116&amp;color=0,0,0&amp;vpa=5&amp;vtp=1&amp;bbb=1&amp;hb=1"/>
          <p:cNvSpPr/>
          <p:nvPr/>
        </p:nvSpPr>
        <p:spPr>
          <a:xfrm>
            <a:off x="722377" y="4107503"/>
            <a:ext cx="10749631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找到并改变相对应的脱氧核苷酸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序列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（基因）或合成新的基因</a:t>
            </a:r>
            <a:endParaRPr lang="en-US" altLang="zh-CN" sz="2000" dirty="0"/>
          </a:p>
        </p:txBody>
      </p:sp>
      <p:sp>
        <p:nvSpPr>
          <p:cNvPr id="8" name="QB_6_AN.12_1#defe485b1.blank?pid=60887f116&amp;color=0,0,0&amp;vpa=6&amp;vtp=1&amp;bbb=1"/>
          <p:cNvSpPr/>
          <p:nvPr/>
        </p:nvSpPr>
        <p:spPr>
          <a:xfrm>
            <a:off x="10088626" y="4545653"/>
            <a:ext cx="6921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中心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AS.13_1#defe485b1?vop=1&amp;pid=60887f116&amp;color=0,0,0&amp;vtp=1&amp;bt=1&amp;bbb=1&amp;hb=1"/>
              <p:cNvSpPr/>
              <p:nvPr/>
            </p:nvSpPr>
            <p:spPr>
              <a:xfrm>
                <a:off x="722376" y="972000"/>
                <a:ext cx="10753344" cy="13130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改造蛋白质从根本上来说就是改造基因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，蛋白质工程的基本思路即从预期的蛋白质功能出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→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设计预期的蛋白质结构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→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推测应有的氨基酸序列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找到并改变相对应的脱氧核苷酸序列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基因）或合成新的基因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获得所需要的蛋白质。速效胰岛素的生产过程遵循中心法则。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6_AS.13_1#defe485b1?vop=1&amp;pid=60887f11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13053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-34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4_1#0f2099e20?pid=60887f116&amp;color=0,0,0&amp;vtp=1&amp;bt=1&amp;bbb=1&amp;hb=1"/>
          <p:cNvSpPr/>
          <p:nvPr/>
        </p:nvSpPr>
        <p:spPr>
          <a:xfrm>
            <a:off x="722376" y="969264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（2）研制速效胰岛素的过程中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，科研人员的直接操作对象是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。在大肠杆菌中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表达的新的胰岛素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填“有”或“没有”）完全的生物活性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，理由是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N.15_1#0f2099e20.blank?pid=60887f116&amp;color=0,0,0&amp;vpa=7&amp;vtp=1&amp;bbb=1"/>
          <p:cNvSpPr/>
          <p:nvPr/>
        </p:nvSpPr>
        <p:spPr>
          <a:xfrm>
            <a:off x="7485126" y="931164"/>
            <a:ext cx="1962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（胰岛素）基因</a:t>
            </a:r>
            <a:endParaRPr lang="en-US" altLang="zh-CN" sz="2000" dirty="0"/>
          </a:p>
        </p:txBody>
      </p:sp>
      <p:sp>
        <p:nvSpPr>
          <p:cNvPr id="4" name="QB_6_AN.16_1#0f2099e20.blank?pid=60887f116&amp;color=0,0,0&amp;vpa=8&amp;vtp=1&amp;bbb=1"/>
          <p:cNvSpPr/>
          <p:nvPr/>
        </p:nvSpPr>
        <p:spPr>
          <a:xfrm>
            <a:off x="2763901" y="1388364"/>
            <a:ext cx="692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没有</a:t>
            </a:r>
            <a:endParaRPr lang="en-US" altLang="zh-CN" sz="2000" dirty="0"/>
          </a:p>
        </p:txBody>
      </p:sp>
      <p:sp>
        <p:nvSpPr>
          <p:cNvPr id="5" name="QB_6_AN.17_1#0f2099e20.blank?pid=60887f116&amp;color=0,0,0&amp;vpa=9&amp;vtp=1&amp;bbb=1&amp;hb=1"/>
          <p:cNvSpPr/>
          <p:nvPr/>
        </p:nvSpPr>
        <p:spPr>
          <a:xfrm>
            <a:off x="722377" y="1388364"/>
            <a:ext cx="10749631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大肠杆菌是原核生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，没有内质网和高尔基体，不能对合成的蛋白质进行加工</a:t>
            </a:r>
            <a:endParaRPr lang="en-US" altLang="zh-CN" sz="2000" dirty="0"/>
          </a:p>
        </p:txBody>
      </p:sp>
      <p:sp>
        <p:nvSpPr>
          <p:cNvPr id="6" name="QB_6_AS.18_1#0f2099e20?vop=1&amp;pid=60887f116&amp;color=0,0,0&amp;vtp=1&amp;bbb=1&amp;hb=1"/>
          <p:cNvSpPr/>
          <p:nvPr/>
        </p:nvSpPr>
        <p:spPr>
          <a:xfrm>
            <a:off x="722376" y="2377567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研制速效胰岛素的过程中，科研人员的直接操作对象是（胰岛素）基因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。在大肠杆菌中表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达的新的胰岛素没有完全的生物活性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，原因是大肠杆菌是原核生物，没有内质网和高尔基体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能对合成的蛋白质进行加工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3061</Words>
  <Application>WPS 演示</Application>
  <PresentationFormat>宽屏</PresentationFormat>
  <Paragraphs>169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8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Cambria Math</vt:lpstr>
      <vt:lpstr>Cambria Math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丁密</cp:lastModifiedBy>
  <cp:revision>4</cp:revision>
  <dcterms:created xsi:type="dcterms:W3CDTF">2025-10-21T12:56:00Z</dcterms:created>
  <dcterms:modified xsi:type="dcterms:W3CDTF">2025-10-22T08:45:20Z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9A4E5D67DFFB4D57810E4585A0F3F837_12</vt:lpwstr>
  </property>
  <property fmtid="{D5CDD505-2E9C-101B-9397-08002B2CF9AE}" pid="3" name="KSOProductBuildVer">
    <vt:lpwstr>2052-12.1.0.23125</vt:lpwstr>
  </property>
</Properties>
</file>